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8" r:id="rId3"/>
    <p:sldId id="259" r:id="rId4"/>
    <p:sldId id="272" r:id="rId5"/>
    <p:sldId id="273" r:id="rId6"/>
    <p:sldId id="276" r:id="rId7"/>
    <p:sldId id="274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7" r:id="rId16"/>
    <p:sldId id="284" r:id="rId17"/>
    <p:sldId id="285" r:id="rId18"/>
    <p:sldId id="271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6BA5"/>
    <a:srgbClr val="6E558D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1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93A02-D28B-4D41-9756-B65D11236665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C6CD6-F686-45B0-A374-59621B28C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76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000100" y="642918"/>
            <a:ext cx="7215238" cy="214314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У</a:t>
            </a:r>
            <a:r>
              <a:rPr lang="en-US" sz="3600" kern="10" spc="0" dirty="0" smtClean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æ </a:t>
            </a:r>
            <a:r>
              <a:rPr lang="ru-RU" sz="3600" kern="10" spc="0" dirty="0" smtClean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бон </a:t>
            </a:r>
            <a:r>
              <a:rPr lang="ru-RU" sz="3600" kern="10" spc="0" dirty="0" err="1" smtClean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хорз</a:t>
            </a:r>
            <a:r>
              <a:rPr lang="ru-RU" sz="3600" kern="10" spc="0" dirty="0" smtClean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,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C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     </a:t>
            </a:r>
            <a:endParaRPr lang="ru-RU" sz="3600" kern="10" spc="0" dirty="0">
              <a:ln w="12700">
                <a:solidFill>
                  <a:srgbClr val="C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857224" y="2143116"/>
            <a:ext cx="7000924" cy="18573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2009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</a:t>
            </a:r>
            <a:r>
              <a:rPr lang="en-US" sz="3600" kern="10" spc="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æ </a:t>
            </a:r>
            <a:r>
              <a:rPr lang="ru-RU" sz="3600" kern="10" spc="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зынаргъ</a:t>
            </a:r>
            <a:r>
              <a:rPr lang="ru-RU" sz="3600" kern="10" spc="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уазджыт</a:t>
            </a:r>
            <a:r>
              <a:rPr lang="en-US" sz="3600" kern="10" spc="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æ!</a:t>
            </a:r>
            <a:endParaRPr lang="ru-RU" sz="3600" kern="10" spc="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</a:rPr>
              <a:t>Бирœстъœлфыты бœсты  зœгъут цухгонд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омонимтœ.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71472" y="1857364"/>
            <a:ext cx="77153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Ӕгад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æ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  чи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æ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 н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æ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хъ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æ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уы,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Мах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ахæм хæлæрттæ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….  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3636" y="2285992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нæ хъæуы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71472" y="3000372"/>
            <a:ext cx="80724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æ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ндаг куы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æ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гъз к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æ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къах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æ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Уæд ыл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æнцон цæуæн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   ….   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2264" y="3429000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къахæн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71472" y="3929066"/>
            <a:ext cx="76438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Зилы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зилы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дымг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æ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комы,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Фæлæ быдырмæ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  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28" y="4286256"/>
            <a:ext cx="3143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нæ </a:t>
            </a:r>
            <a:r>
              <a:rPr lang="ru-RU" sz="3200" b="1" i="1" dirty="0" smtClean="0">
                <a:solidFill>
                  <a:srgbClr val="C00000"/>
                </a:solidFill>
              </a:rPr>
              <a:t>комы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785918" y="4857760"/>
            <a:ext cx="65008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Бир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æ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уарзын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æ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æ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рыскъ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æ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Ехх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æмæ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дзы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… 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5357826"/>
            <a:ext cx="2571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æрыскъæф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865" grpId="0" build="allAtOnce"/>
      <p:bldP spid="4" grpId="0"/>
      <p:bldP spid="36866" grpId="0"/>
      <p:bldP spid="6" grpId="0"/>
      <p:bldP spid="36867" grpId="0"/>
      <p:bldP spid="8" grpId="0"/>
      <p:bldP spid="3686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6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72132" y="4214818"/>
            <a:ext cx="314327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20244248">
            <a:off x="1000100" y="1040768"/>
            <a:ext cx="385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kern="10" dirty="0" err="1" smtClean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Arial Black"/>
              </a:rPr>
              <a:t>Базон</a:t>
            </a:r>
            <a:r>
              <a:rPr lang="ru-RU" sz="4800" i="1" kern="10" dirty="0" smtClean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Arial Black"/>
              </a:rPr>
              <a:t>-</a:t>
            </a:r>
            <a:endParaRPr lang="ru-RU" sz="4800" i="1" kern="10" dirty="0">
              <a:ln w="9525">
                <a:round/>
                <a:headEnd/>
                <a:tailEnd/>
              </a:ln>
              <a:solidFill>
                <a:srgbClr val="C00000"/>
              </a:solidFill>
              <a:latin typeface="Arial Black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29109">
            <a:off x="4942363" y="1171784"/>
            <a:ext cx="3053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kern="10" dirty="0" err="1" smtClean="0">
                <a:ln w="9525">
                  <a:round/>
                  <a:headEnd/>
                  <a:tailEnd/>
                </a:ln>
                <a:solidFill>
                  <a:srgbClr val="9BBB59"/>
                </a:solidFill>
                <a:latin typeface="Impact"/>
              </a:rPr>
              <a:t>базон</a:t>
            </a:r>
            <a:endParaRPr lang="ru-RU" sz="5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2143116"/>
            <a:ext cx="6143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err="1" smtClean="0"/>
              <a:t>Зымаг</a:t>
            </a:r>
            <a:r>
              <a:rPr lang="ru-RU" sz="4800" b="1" i="1" dirty="0" smtClean="0"/>
              <a:t> – </a:t>
            </a:r>
            <a:r>
              <a:rPr lang="ru-RU" sz="4800" b="1" i="1" dirty="0" err="1" smtClean="0"/>
              <a:t>мæгуыр,   сæрд </a:t>
            </a:r>
            <a:r>
              <a:rPr lang="ru-RU" sz="4800" b="1" i="1" dirty="0" smtClean="0"/>
              <a:t>та- </a:t>
            </a:r>
            <a:r>
              <a:rPr lang="ru-RU" sz="4800" b="1" i="1" dirty="0" err="1" smtClean="0"/>
              <a:t>хъæздыг</a:t>
            </a:r>
            <a:endParaRPr lang="ru-RU" sz="4800" b="1" i="1" dirty="0"/>
          </a:p>
        </p:txBody>
      </p:sp>
      <p:pic>
        <p:nvPicPr>
          <p:cNvPr id="6" name="Picture 3" descr="C:\Users\admin\Desktop\boom0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643314"/>
            <a:ext cx="2143108" cy="2500330"/>
          </a:xfrm>
          <a:prstGeom prst="rect">
            <a:avLst/>
          </a:prstGeom>
          <a:noFill/>
        </p:spPr>
      </p:pic>
      <p:pic>
        <p:nvPicPr>
          <p:cNvPr id="8" name="Picture 1" descr="C:\Users\admin\Desktop\0_67aca_54b90385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5572140"/>
            <a:ext cx="1357290" cy="67153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714356"/>
            <a:ext cx="807249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Миты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бын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ракалы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дидинæг,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Уалдзæгыл сæмбæлы фыццаг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3" name="Picture 4" descr="6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72132" y="4214818"/>
            <a:ext cx="314327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C:\Users\admin\Desktop\109059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286124"/>
            <a:ext cx="3357586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-214346" y="1785926"/>
            <a:ext cx="79296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Бон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æм батавæм нæхи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Хатгай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акæлы нæ хид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Стæвд кæнынц йæ тынтæ зæхх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Быдыр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уый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хъармæй фæцъæх.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Базыдтай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йæ?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Уæдæ дзур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Уый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нæ царддæттæг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 …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Picture 4" descr="6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72132" y="4214818"/>
            <a:ext cx="314327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16" descr="69050751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0"/>
            <a:ext cx="28575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6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72132" y="4214818"/>
            <a:ext cx="314327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42910" y="1214422"/>
            <a:ext cx="79296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Зиллаккыл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дыууæ бæлццоны,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Зон,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цæуынц æхсæвæй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бонæй,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Иу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цыбырдæр, иннæ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даргъдæр,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Иу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сындæгдæр, иннæ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тагъддæр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Уыдон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фæрцы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зоны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лæг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Куыстæн, улæфтæн рæстæг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3794" name="Picture 2" descr="C:\Users\admin\Desktop\отк. ур. 5 кл11\71178631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28604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 rot="21299276">
            <a:off x="1079924" y="1096878"/>
            <a:ext cx="7215238" cy="214314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Impact"/>
              </a:rPr>
              <a:t>Антонимт</a:t>
            </a:r>
            <a:r>
              <a:rPr lang="en-US" sz="3600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Impact"/>
              </a:rPr>
              <a:t>æ</a:t>
            </a:r>
            <a:endParaRPr lang="ru-RU" sz="3600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Impact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antonimy-kartinki-dlya-detey-566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17891">
            <a:off x="574973" y="1856154"/>
            <a:ext cx="221457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admin\Desktop\01labkcfa12612542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1097">
            <a:off x="3186740" y="1788002"/>
            <a:ext cx="233362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dmin\Desktop\hello_html_503117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227">
            <a:off x="5770025" y="2025574"/>
            <a:ext cx="250033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13058_400_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48055">
            <a:off x="785786" y="3500438"/>
            <a:ext cx="207170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90060">
            <a:off x="4042235" y="3580337"/>
            <a:ext cx="214314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Desktop\123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5072074"/>
            <a:ext cx="207170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dmin\Desktop\5785675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4294717"/>
            <a:ext cx="2214578" cy="129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57224" y="500042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</a:rPr>
              <a:t>Нывтœм  гœсгœ  ныффыссут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антонимтœ.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00034" y="714356"/>
            <a:ext cx="80010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Криптограмм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œ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71472" y="1571612"/>
            <a:ext cx="80010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Ным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œ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цт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œ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баивын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дамгъ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œ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œ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œ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œ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базонын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цы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фыст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фыст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œ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джы.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00" y="2786058"/>
          <a:ext cx="60959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00100" y="3286124"/>
          <a:ext cx="609599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22796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00100" y="3786190"/>
          <a:ext cx="528641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069"/>
                <a:gridCol w="881069"/>
                <a:gridCol w="881069"/>
                <a:gridCol w="881069"/>
                <a:gridCol w="881069"/>
                <a:gridCol w="881069"/>
              </a:tblGrid>
              <a:tr h="294323"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71538" y="4286256"/>
          <a:ext cx="392909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73"/>
                <a:gridCol w="982273"/>
                <a:gridCol w="982273"/>
                <a:gridCol w="982273"/>
              </a:tblGrid>
              <a:tr h="227964"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643570" y="4286256"/>
          <a:ext cx="200026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1000132"/>
              </a:tblGrid>
              <a:tr h="227964"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000232" y="4857760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/>
              <a:t>Дзуапп</a:t>
            </a:r>
            <a:r>
              <a:rPr lang="ru-RU" sz="3600" b="1" dirty="0" smtClean="0"/>
              <a:t>: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5000636"/>
            <a:ext cx="485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«</a:t>
            </a:r>
            <a:r>
              <a:rPr lang="ru-RU" sz="3600" b="1" i="1" dirty="0" err="1" smtClean="0">
                <a:solidFill>
                  <a:srgbClr val="C00000"/>
                </a:solidFill>
              </a:rPr>
              <a:t>Дунейыл</a:t>
            </a:r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æгъдауæй хистæр ницы</a:t>
            </a:r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ис</a:t>
            </a:r>
            <a:r>
              <a:rPr lang="ru-RU" sz="3600" b="1" i="1" dirty="0" smtClean="0">
                <a:solidFill>
                  <a:srgbClr val="C00000"/>
                </a:solidFill>
              </a:rPr>
              <a:t>»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34818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571480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РЕФЛЕКСИ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857364"/>
            <a:ext cx="81439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atin typeface="Times New Roman" pitchFamily="18" charset="0"/>
              </a:rPr>
              <a:t>Урок </a:t>
            </a:r>
            <a:r>
              <a:rPr lang="ru-RU" sz="3600" b="1" dirty="0" err="1" smtClean="0">
                <a:latin typeface="Times New Roman" pitchFamily="18" charset="0"/>
              </a:rPr>
              <a:t>уыд</a:t>
            </a:r>
            <a:r>
              <a:rPr lang="ru-RU" sz="3600" b="1" dirty="0" smtClean="0">
                <a:latin typeface="Times New Roman" pitchFamily="18" charset="0"/>
              </a:rPr>
              <a:t> …</a:t>
            </a:r>
          </a:p>
          <a:p>
            <a:endParaRPr lang="ru-RU" sz="3600" b="1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atin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</a:rPr>
              <a:t>Урочы</a:t>
            </a:r>
            <a:r>
              <a:rPr lang="ru-RU" sz="3600" b="1" dirty="0" smtClean="0">
                <a:latin typeface="Times New Roman" pitchFamily="18" charset="0"/>
              </a:rPr>
              <a:t> м</a:t>
            </a:r>
            <a:r>
              <a:rPr lang="en-US" sz="3600" b="1" dirty="0" smtClean="0">
                <a:latin typeface="Times New Roman" pitchFamily="18" charset="0"/>
              </a:rPr>
              <a:t>æ</a:t>
            </a:r>
            <a:r>
              <a:rPr lang="ru-RU" sz="3600" b="1" dirty="0" err="1" smtClean="0">
                <a:latin typeface="Times New Roman" pitchFamily="18" charset="0"/>
              </a:rPr>
              <a:t>хи</a:t>
            </a:r>
            <a:r>
              <a:rPr lang="ru-RU" sz="3600" b="1" dirty="0" smtClean="0">
                <a:latin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</a:rPr>
              <a:t>æ</a:t>
            </a:r>
            <a:r>
              <a:rPr lang="ru-RU" sz="3600" b="1" dirty="0" err="1" smtClean="0">
                <a:latin typeface="Times New Roman" pitchFamily="18" charset="0"/>
              </a:rPr>
              <a:t>нкъардтон</a:t>
            </a:r>
            <a:r>
              <a:rPr lang="ru-RU" sz="3600" b="1" dirty="0" smtClean="0">
                <a:latin typeface="Times New Roman" pitchFamily="18" charset="0"/>
              </a:rPr>
              <a:t> …</a:t>
            </a:r>
          </a:p>
          <a:p>
            <a:endParaRPr lang="ru-RU" sz="3600" b="1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atin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</a:rPr>
              <a:t>Æ</a:t>
            </a:r>
            <a:r>
              <a:rPr lang="ru-RU" sz="3600" b="1" dirty="0" err="1" smtClean="0">
                <a:latin typeface="Times New Roman" pitchFamily="18" charset="0"/>
              </a:rPr>
              <a:t>з</a:t>
            </a:r>
            <a:r>
              <a:rPr lang="ru-RU" sz="3600" b="1" dirty="0" smtClean="0">
                <a:latin typeface="Times New Roman" pitchFamily="18" charset="0"/>
              </a:rPr>
              <a:t> разы </a:t>
            </a:r>
            <a:r>
              <a:rPr lang="ru-RU" sz="3600" b="1" dirty="0" err="1" smtClean="0">
                <a:latin typeface="Times New Roman" pitchFamily="18" charset="0"/>
              </a:rPr>
              <a:t>д</a:t>
            </a:r>
            <a:r>
              <a:rPr lang="en-US" sz="3600" b="1" dirty="0" smtClean="0">
                <a:latin typeface="Times New Roman" pitchFamily="18" charset="0"/>
              </a:rPr>
              <a:t>æ</a:t>
            </a:r>
            <a:r>
              <a:rPr lang="ru-RU" sz="3600" b="1" dirty="0" err="1" smtClean="0">
                <a:latin typeface="Times New Roman" pitchFamily="18" charset="0"/>
              </a:rPr>
              <a:t>н</a:t>
            </a:r>
            <a:r>
              <a:rPr lang="ru-RU" sz="3600" b="1" dirty="0" smtClean="0">
                <a:latin typeface="Times New Roman" pitchFamily="18" charset="0"/>
              </a:rPr>
              <a:t> м</a:t>
            </a:r>
            <a:r>
              <a:rPr lang="en-US" sz="3600" b="1" dirty="0" smtClean="0">
                <a:latin typeface="Times New Roman" pitchFamily="18" charset="0"/>
              </a:rPr>
              <a:t>æ</a:t>
            </a:r>
            <a:r>
              <a:rPr lang="ru-RU" sz="3600" b="1" dirty="0" smtClean="0">
                <a:latin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</a:rPr>
              <a:t>куыст</a:t>
            </a:r>
            <a:r>
              <a:rPr lang="en-US" sz="3600" b="1" dirty="0" smtClean="0">
                <a:latin typeface="Times New Roman" pitchFamily="18" charset="0"/>
              </a:rPr>
              <a:t>æ</a:t>
            </a:r>
            <a:r>
              <a:rPr lang="ru-RU" sz="3600" b="1" dirty="0" err="1" smtClean="0">
                <a:latin typeface="Times New Roman" pitchFamily="18" charset="0"/>
              </a:rPr>
              <a:t>й</a:t>
            </a:r>
            <a:r>
              <a:rPr lang="ru-RU" sz="3600" b="1" dirty="0" smtClean="0">
                <a:latin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</a:rPr>
              <a:t>урочы</a:t>
            </a:r>
            <a:r>
              <a:rPr lang="ru-RU" sz="3600" b="1" dirty="0" smtClean="0">
                <a:latin typeface="Times New Roman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00034" y="785794"/>
            <a:ext cx="80724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Хæдзармæ куыст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3568" y="2132856"/>
            <a:ext cx="80010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7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фæл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3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104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фарс.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14752"/>
            <a:ext cx="35718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276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51720" y="1340769"/>
            <a:ext cx="4806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200" dirty="0">
                <a:solidFill>
                  <a:srgbClr val="000000"/>
                </a:solidFill>
                <a:ea typeface="SimSun" charset="-122"/>
              </a:rPr>
              <a:t>Гом урок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200" dirty="0" err="1">
                <a:solidFill>
                  <a:srgbClr val="000000"/>
                </a:solidFill>
                <a:ea typeface="SimSun" charset="-122"/>
              </a:rPr>
              <a:t>ирон</a:t>
            </a:r>
            <a:r>
              <a:rPr lang="ru-RU" sz="3200" dirty="0">
                <a:solidFill>
                  <a:srgbClr val="000000"/>
                </a:solidFill>
                <a:ea typeface="SimSun" charset="-122"/>
              </a:rPr>
              <a:t> </a:t>
            </a:r>
            <a:r>
              <a:rPr lang="en-US" sz="3200" dirty="0">
                <a:solidFill>
                  <a:srgbClr val="000000"/>
                </a:solidFill>
                <a:ea typeface="SimSun" charset="-122"/>
              </a:rPr>
              <a:t>æ</a:t>
            </a:r>
            <a:r>
              <a:rPr lang="ru-RU" sz="3200" dirty="0" err="1">
                <a:solidFill>
                  <a:srgbClr val="000000"/>
                </a:solidFill>
                <a:ea typeface="SimSun" charset="-122"/>
              </a:rPr>
              <a:t>взаг</a:t>
            </a:r>
            <a:r>
              <a:rPr lang="en-US" sz="3200" dirty="0">
                <a:solidFill>
                  <a:srgbClr val="000000"/>
                </a:solidFill>
                <a:ea typeface="SimSun" charset="-122"/>
              </a:rPr>
              <a:t>æ</a:t>
            </a:r>
            <a:r>
              <a:rPr lang="ru-RU" sz="3200" dirty="0">
                <a:solidFill>
                  <a:srgbClr val="000000"/>
                </a:solidFill>
                <a:ea typeface="SimSun" charset="-122"/>
              </a:rPr>
              <a:t>й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200" dirty="0">
                <a:solidFill>
                  <a:srgbClr val="000000"/>
                </a:solidFill>
                <a:ea typeface="SimSun" charset="-122"/>
              </a:rPr>
              <a:t>5 </a:t>
            </a:r>
            <a:r>
              <a:rPr lang="ru-RU" sz="3200" dirty="0" err="1" smtClean="0">
                <a:solidFill>
                  <a:srgbClr val="000000"/>
                </a:solidFill>
                <a:ea typeface="SimSun" charset="-122"/>
              </a:rPr>
              <a:t>къласы</a:t>
            </a:r>
            <a:endParaRPr lang="ru-RU" sz="3200" dirty="0" smtClean="0">
              <a:solidFill>
                <a:srgbClr val="000000"/>
              </a:solidFill>
              <a:ea typeface="SimSun" charset="-122"/>
            </a:endParaRP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 smtClean="0">
              <a:solidFill>
                <a:srgbClr val="000000"/>
              </a:solidFill>
              <a:latin typeface="Arial" charset="0"/>
              <a:ea typeface="SimSun" charset="-122"/>
            </a:endParaRP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>
              <a:solidFill>
                <a:srgbClr val="000000"/>
              </a:solidFill>
              <a:latin typeface="Arial" charset="0"/>
              <a:ea typeface="SimSun" charset="-122"/>
            </a:endParaRP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 smtClean="0">
              <a:solidFill>
                <a:srgbClr val="000000"/>
              </a:solidFill>
              <a:latin typeface="Arial" charset="0"/>
              <a:ea typeface="SimSun" charset="-122"/>
            </a:endParaRP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 smtClean="0">
              <a:solidFill>
                <a:srgbClr val="000000"/>
              </a:solidFill>
              <a:latin typeface="Arial" charset="0"/>
              <a:ea typeface="SimSun" charset="-122"/>
            </a:endParaRP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 smtClean="0">
              <a:solidFill>
                <a:srgbClr val="000000"/>
              </a:solidFill>
              <a:latin typeface="Arial" charset="0"/>
              <a:ea typeface="SimSun" charset="-122"/>
            </a:endParaRP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 err="1">
                <a:solidFill>
                  <a:srgbClr val="000000"/>
                </a:solidFill>
                <a:latin typeface="Arial" charset="0"/>
                <a:ea typeface="SimSun" charset="-122"/>
              </a:rPr>
              <a:t>Ахуырг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SimSun" charset="-122"/>
              </a:rPr>
              <a:t>æ</a:t>
            </a:r>
            <a:r>
              <a:rPr lang="ru-RU" sz="2400" dirty="0">
                <a:solidFill>
                  <a:srgbClr val="000000"/>
                </a:solidFill>
                <a:latin typeface="Arial" charset="0"/>
                <a:ea typeface="SimSun" charset="-122"/>
              </a:rPr>
              <a:t>н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SimSun" charset="-122"/>
              </a:rPr>
              <a:t>æ</a:t>
            </a:r>
            <a:r>
              <a:rPr lang="ru-RU" sz="2400" dirty="0">
                <a:solidFill>
                  <a:srgbClr val="000000"/>
                </a:solidFill>
                <a:latin typeface="Arial" charset="0"/>
                <a:ea typeface="SimSun" charset="-122"/>
              </a:rPr>
              <a:t>г: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SimSun" charset="-122"/>
              </a:rPr>
              <a:t>Æ</a:t>
            </a:r>
            <a:r>
              <a:rPr lang="ru-RU" sz="2400" dirty="0" err="1">
                <a:solidFill>
                  <a:srgbClr val="000000"/>
                </a:solidFill>
                <a:latin typeface="Arial" charset="0"/>
                <a:ea typeface="SimSun" charset="-122"/>
              </a:rPr>
              <a:t>лборты</a:t>
            </a:r>
            <a:r>
              <a:rPr lang="ru-RU" sz="2400" dirty="0">
                <a:solidFill>
                  <a:srgbClr val="000000"/>
                </a:solidFill>
                <a:latin typeface="Arial" charset="0"/>
                <a:ea typeface="SimSun" charset="-122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charset="0"/>
                <a:ea typeface="SimSun" charset="-122"/>
              </a:rPr>
              <a:t>Фатим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SimSun" charset="-122"/>
              </a:rPr>
              <a:t>æ </a:t>
            </a:r>
            <a:r>
              <a:rPr lang="ru-RU" sz="2400" dirty="0" err="1">
                <a:solidFill>
                  <a:srgbClr val="000000"/>
                </a:solidFill>
                <a:latin typeface="Arial" charset="0"/>
                <a:ea typeface="SimSun" charset="-122"/>
              </a:rPr>
              <a:t>Махарбеджы</a:t>
            </a:r>
            <a:r>
              <a:rPr lang="ru-RU" sz="2400" dirty="0">
                <a:solidFill>
                  <a:srgbClr val="000000"/>
                </a:solidFill>
                <a:latin typeface="Arial" charset="0"/>
                <a:ea typeface="SimSun" charset="-122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charset="0"/>
                <a:ea typeface="SimSun" charset="-122"/>
              </a:rPr>
              <a:t>чызг</a:t>
            </a:r>
            <a:r>
              <a:rPr lang="ru-RU" sz="2400" dirty="0">
                <a:solidFill>
                  <a:srgbClr val="000000"/>
                </a:solidFill>
                <a:latin typeface="Arial" charset="0"/>
                <a:ea typeface="SimSun" charset="-122"/>
              </a:rPr>
              <a:t>.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>
              <a:solidFill>
                <a:srgbClr val="000000"/>
              </a:solidFill>
              <a:latin typeface="Arial" charset="0"/>
              <a:ea typeface="SimSun" charset="-122"/>
            </a:endParaRP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 smtClean="0">
                <a:solidFill>
                  <a:srgbClr val="000000"/>
                </a:solidFill>
                <a:latin typeface="Arial" charset="0"/>
                <a:ea typeface="SimSun" charset="-122"/>
              </a:rPr>
              <a:t>2020аз.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>
              <a:solidFill>
                <a:srgbClr val="000000"/>
              </a:solidFill>
              <a:latin typeface="Arial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7102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785794"/>
            <a:ext cx="70009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Эпиграф</a:t>
            </a:r>
            <a:r>
              <a:rPr lang="de-DE" sz="6000" dirty="0" smtClean="0">
                <a:solidFill>
                  <a:srgbClr val="FF0000"/>
                </a:solidFill>
              </a:rPr>
              <a:t>: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4500570"/>
            <a:ext cx="34290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/>
              <a:t>/</a:t>
            </a:r>
            <a:r>
              <a:rPr lang="de-DE" sz="4400" b="1" i="1" dirty="0" smtClean="0"/>
              <a:t>Ӕ</a:t>
            </a:r>
            <a:r>
              <a:rPr lang="ru-RU" sz="4400" b="1" i="1" dirty="0" err="1" smtClean="0"/>
              <a:t>мбисонд</a:t>
            </a:r>
            <a:r>
              <a:rPr lang="ru-RU" sz="4400" b="1" i="1" dirty="0" smtClean="0"/>
              <a:t>/</a:t>
            </a:r>
            <a:endParaRPr lang="ru-RU" sz="44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00034" y="2571744"/>
            <a:ext cx="78581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Хист</a:t>
            </a:r>
            <a:r>
              <a:rPr kumimoji="0" lang="de-DE" sz="4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æ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de-DE" sz="4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зондамон</a:t>
            </a:r>
            <a:r>
              <a:rPr kumimoji="0" lang="de-DE" sz="4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æ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de-DE" sz="4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de-DE" sz="4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æ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</a:t>
            </a:r>
            <a:r>
              <a:rPr kumimoji="0" lang="de-DE" sz="4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æ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de-DE" sz="4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æ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гъдаух</a:t>
            </a:r>
            <a:r>
              <a:rPr kumimoji="0" lang="de-DE" sz="4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æ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сс</a:t>
            </a:r>
            <a:r>
              <a:rPr kumimoji="0" lang="de-DE" sz="4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æ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de-DE" sz="4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de-DE" sz="4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2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357166"/>
            <a:ext cx="714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  <a:latin typeface="Comic Sans MS" pitchFamily="66" charset="0"/>
              </a:rPr>
              <a:t>Ӕмбисæндтæ кæронмæ ахæццæ кæнут</a:t>
            </a:r>
            <a:endParaRPr lang="ru-RU" sz="4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714488"/>
            <a:ext cx="600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 dirty="0" err="1" smtClean="0"/>
              <a:t>Лæг йе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гъдауæй…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1785926"/>
            <a:ext cx="321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</a:rPr>
              <a:t>л</a:t>
            </a:r>
            <a:r>
              <a:rPr lang="ru-RU" sz="3200" b="1" i="1" dirty="0" err="1" smtClean="0"/>
              <a:t>æг </a:t>
            </a:r>
            <a:r>
              <a:rPr lang="ru-RU" sz="3200" b="1" i="1" dirty="0" smtClean="0"/>
              <a:t>у.</a:t>
            </a:r>
            <a:endParaRPr lang="ru-RU" sz="32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143116"/>
            <a:ext cx="4286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 dirty="0" err="1" smtClean="0"/>
              <a:t>Хорз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бæхы…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572000" y="2214554"/>
            <a:ext cx="43577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хс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нæ хъæуы.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643182"/>
            <a:ext cx="66131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 dirty="0" err="1" smtClean="0"/>
              <a:t>Ӕвзæр  ныхас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зæрдæ хъæдгом</a:t>
            </a:r>
            <a:r>
              <a:rPr lang="ru-RU" sz="3600" b="1" dirty="0" err="1" smtClean="0"/>
              <a:t>…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72330" y="2643182"/>
            <a:ext cx="1714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 smtClean="0">
                <a:solidFill>
                  <a:srgbClr val="FF0000"/>
                </a:solidFill>
              </a:rPr>
              <a:t>к</a:t>
            </a:r>
            <a:r>
              <a:rPr lang="ru-RU" sz="4000" b="1" i="1" dirty="0" err="1" smtClean="0"/>
              <a:t>æны</a:t>
            </a:r>
            <a:endParaRPr lang="ru-RU" sz="40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3214686"/>
            <a:ext cx="5294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 dirty="0" err="1" smtClean="0"/>
              <a:t>Хорз</a:t>
            </a:r>
            <a:r>
              <a:rPr lang="ru-RU" sz="3200" b="1" dirty="0" smtClean="0"/>
              <a:t>  </a:t>
            </a:r>
            <a:r>
              <a:rPr lang="ru-RU" sz="3200" b="1" dirty="0" err="1" smtClean="0"/>
              <a:t>æмгар  зын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сахат</a:t>
            </a:r>
            <a:r>
              <a:rPr lang="ru-RU" sz="3200" b="1" dirty="0" smtClean="0"/>
              <a:t> … 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3214686"/>
            <a:ext cx="3571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solidFill>
                  <a:srgbClr val="FF0000"/>
                </a:solidFill>
              </a:rPr>
              <a:t>с</a:t>
            </a:r>
            <a:r>
              <a:rPr lang="ru-RU" sz="3600" b="1" i="1" dirty="0" err="1" smtClean="0"/>
              <a:t>бæрæг вæййы.</a:t>
            </a:r>
            <a:endParaRPr lang="ru-RU" sz="36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3714752"/>
            <a:ext cx="628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 dirty="0" err="1" smtClean="0"/>
              <a:t>Рæстдзинад иуæн  цæф </a:t>
            </a:r>
            <a:r>
              <a:rPr lang="ru-RU" sz="3200" b="1" dirty="0" smtClean="0"/>
              <a:t>у,…</a:t>
            </a:r>
            <a:endParaRPr lang="ru-RU" sz="3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43340" y="4071942"/>
            <a:ext cx="5000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</a:rPr>
              <a:t>и</a:t>
            </a:r>
            <a:r>
              <a:rPr lang="ru-RU" sz="3200" b="1" i="1" dirty="0" err="1" smtClean="0"/>
              <a:t>ннæмæн </a:t>
            </a:r>
            <a:r>
              <a:rPr lang="ru-RU" sz="3200" b="1" i="1" dirty="0" smtClean="0"/>
              <a:t>та </a:t>
            </a:r>
            <a:r>
              <a:rPr lang="ru-RU" sz="3200" b="1" i="1" dirty="0" err="1" smtClean="0"/>
              <a:t>цæсты рухс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4500570"/>
            <a:ext cx="7500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 dirty="0" err="1" smtClean="0"/>
              <a:t>Хистæры буц</a:t>
            </a:r>
            <a:r>
              <a:rPr lang="ru-RU" sz="3200" b="1" dirty="0" smtClean="0"/>
              <a:t> дар – </a:t>
            </a:r>
            <a:r>
              <a:rPr lang="ru-RU" sz="3200" b="1" dirty="0" err="1" smtClean="0"/>
              <a:t>ды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дæр зæронд </a:t>
            </a:r>
            <a:r>
              <a:rPr lang="ru-RU" sz="3200" b="1" dirty="0" smtClean="0"/>
              <a:t>…</a:t>
            </a:r>
            <a:endParaRPr lang="ru-RU" sz="3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15074" y="4929198"/>
            <a:ext cx="2714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</a:rPr>
              <a:t>к</a:t>
            </a:r>
            <a:r>
              <a:rPr lang="ru-RU" sz="3200" b="1" i="1" dirty="0" err="1" smtClean="0"/>
              <a:t>æндзынæ.</a:t>
            </a:r>
            <a:endParaRPr lang="ru-RU" sz="3200" b="1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5357826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 dirty="0" err="1" smtClean="0"/>
              <a:t>Ӕвзæр йеддæмæ йæхицæй ничи</a:t>
            </a:r>
            <a:r>
              <a:rPr lang="ru-RU" sz="3200" b="1" dirty="0" smtClean="0"/>
              <a:t> … </a:t>
            </a:r>
            <a:endParaRPr lang="ru-RU" sz="3200" b="1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286512" y="5786454"/>
            <a:ext cx="24646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æ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ппæлы.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289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22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28596" y="1714488"/>
            <a:ext cx="7786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Ныхасы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æ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Дунейыл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æ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гъдау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æ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 хист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æ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 ницы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928934"/>
            <a:ext cx="3300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Урочы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нысан</a:t>
            </a:r>
            <a:r>
              <a:rPr lang="ru-RU" sz="3600" b="1" dirty="0" smtClean="0">
                <a:solidFill>
                  <a:srgbClr val="C00000"/>
                </a:solidFill>
              </a:rPr>
              <a:t>: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42910" y="3429000"/>
            <a:ext cx="80010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Скъоладзаутæ лексикæйæ цы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базыдтой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уый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сбæрæг    кæнын.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2.Ныхасы</a:t>
            </a:r>
            <a:r>
              <a:rPr kumimoji="0" lang="de-DE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de-DE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æ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зтыл</a:t>
            </a:r>
            <a:r>
              <a:rPr kumimoji="0" lang="de-DE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бакусын</a:t>
            </a:r>
            <a:r>
              <a:rPr kumimoji="0" lang="de-DE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3.Ирон</a:t>
            </a:r>
            <a:r>
              <a:rPr kumimoji="0" lang="de-DE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æ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гъд</a:t>
            </a:r>
            <a:r>
              <a:rPr kumimoji="0" lang="de-DE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æ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уттим</a:t>
            </a:r>
            <a:r>
              <a:rPr kumimoji="0" lang="de-DE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æ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de-DE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æ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зонг</a:t>
            </a:r>
            <a:r>
              <a:rPr kumimoji="0" lang="de-DE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æ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de-DE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æ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нын</a:t>
            </a:r>
            <a:r>
              <a:rPr kumimoji="0" lang="de-DE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de-DE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42910" y="571480"/>
            <a:ext cx="828680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</a:t>
            </a:r>
            <a:r>
              <a:rPr lang="ru-RU" sz="4000" b="1" dirty="0" err="1" smtClean="0">
                <a:latin typeface="Calibri"/>
                <a:ea typeface="Calibri" pitchFamily="34" charset="0"/>
                <a:cs typeface="Times New Roman" pitchFamily="18" charset="0"/>
              </a:rPr>
              <a:t>æ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Лексик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æ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Рацыд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œ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рм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œ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 ф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œ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лхат к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œ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нын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5" grpId="0"/>
      <p:bldP spid="32771" grpId="0"/>
      <p:bldP spid="327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928662" y="1714488"/>
            <a:ext cx="7315229" cy="335758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898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синонимт</a:t>
            </a:r>
            <a:r>
              <a:rPr lang="en-US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æ</a:t>
            </a:r>
          </a:p>
          <a:p>
            <a:pPr algn="ctr" rtl="0"/>
            <a:r>
              <a:rPr lang="en-US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    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</a:rPr>
              <a:t>Лœвœрд дзырдтœн  сœ синонимтœ зœгъут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192880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 smtClean="0"/>
              <a:t>Рœсугъд  </a:t>
            </a:r>
            <a:r>
              <a:rPr lang="ru-RU" sz="2800" b="1" dirty="0" smtClean="0"/>
              <a:t>-</a:t>
            </a:r>
          </a:p>
          <a:p>
            <a:r>
              <a:rPr lang="ru-RU" sz="2800" b="1" dirty="0" err="1" smtClean="0"/>
              <a:t>Мœллœг  </a:t>
            </a:r>
            <a:r>
              <a:rPr lang="ru-RU" sz="2800" b="1" dirty="0" smtClean="0"/>
              <a:t>-</a:t>
            </a:r>
          </a:p>
          <a:p>
            <a:r>
              <a:rPr lang="ru-RU" sz="2800" b="1" dirty="0" err="1" smtClean="0"/>
              <a:t>Гыццыл</a:t>
            </a:r>
            <a:r>
              <a:rPr lang="ru-RU" sz="2800" b="1" dirty="0" smtClean="0"/>
              <a:t>  -</a:t>
            </a:r>
          </a:p>
          <a:p>
            <a:r>
              <a:rPr lang="ru-RU" sz="2800" b="1" dirty="0" err="1" smtClean="0"/>
              <a:t>Стыр</a:t>
            </a:r>
            <a:r>
              <a:rPr lang="ru-RU" sz="2800" b="1" dirty="0" smtClean="0"/>
              <a:t>  -</a:t>
            </a:r>
          </a:p>
          <a:p>
            <a:r>
              <a:rPr lang="ru-RU" sz="2800" b="1" dirty="0" err="1" smtClean="0"/>
              <a:t>Хъœздыг  </a:t>
            </a:r>
            <a:r>
              <a:rPr lang="ru-RU" sz="2800" b="1" dirty="0" smtClean="0"/>
              <a:t>-</a:t>
            </a:r>
          </a:p>
          <a:p>
            <a:r>
              <a:rPr lang="ru-RU" sz="2800" b="1" dirty="0" err="1" smtClean="0"/>
              <a:t>Тыхджын</a:t>
            </a:r>
            <a:r>
              <a:rPr lang="ru-RU" sz="2800" b="1" dirty="0" smtClean="0"/>
              <a:t>  -</a:t>
            </a:r>
          </a:p>
          <a:p>
            <a:r>
              <a:rPr lang="ru-RU" sz="2800" b="1" dirty="0" err="1" smtClean="0"/>
              <a:t>Худын</a:t>
            </a:r>
            <a:r>
              <a:rPr lang="ru-RU" sz="2800" b="1" dirty="0" smtClean="0"/>
              <a:t>  -</a:t>
            </a:r>
          </a:p>
          <a:p>
            <a:r>
              <a:rPr lang="ru-RU" sz="2800" b="1" dirty="0" err="1" smtClean="0"/>
              <a:t>Скъоладзау</a:t>
            </a:r>
            <a:r>
              <a:rPr lang="ru-RU" sz="2800" b="1" dirty="0" smtClean="0"/>
              <a:t>  -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1928802"/>
            <a:ext cx="4286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аив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,  </a:t>
            </a:r>
            <a:r>
              <a:rPr lang="ru-RU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зœрдœмœдзœугœ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286248" y="2285992"/>
            <a:ext cx="46434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къ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œ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схуыр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286248" y="2714620"/>
            <a:ext cx="4429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чысыл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3143248"/>
            <a:ext cx="3643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егъау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дынджыр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3571876"/>
            <a:ext cx="4286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бонджын,исджын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143372" y="4071942"/>
            <a:ext cx="46434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хъаруджын,фидар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4500570"/>
            <a:ext cx="4357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кœл-кœл кœнын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286248" y="4857760"/>
            <a:ext cx="42862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ахуырдзау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34817" grpId="0"/>
      <p:bldP spid="34818" grpId="0"/>
      <p:bldP spid="8" grpId="0"/>
      <p:bldP spid="9" grpId="0"/>
      <p:bldP spid="34819" grpId="0"/>
      <p:bldP spid="11" grpId="0"/>
      <p:bldP spid="348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FFC000"/>
                </a:solidFill>
                <a:latin typeface="Franklin Gothic Heavy" pitchFamily="34" charset="0"/>
              </a:rPr>
              <a:t>Улæфты рæстæг</a:t>
            </a:r>
            <a:r>
              <a:rPr lang="ru-RU" sz="4800" dirty="0" smtClean="0">
                <a:solidFill>
                  <a:srgbClr val="FFC000"/>
                </a:solidFill>
                <a:latin typeface="Franklin Gothic Heavy" pitchFamily="34" charset="0"/>
              </a:rPr>
              <a:t> </a:t>
            </a:r>
            <a:endParaRPr lang="ru-RU" sz="4800" dirty="0">
              <a:solidFill>
                <a:srgbClr val="FFC000"/>
              </a:solidFill>
              <a:latin typeface="Franklin Gothic Heavy" pitchFamily="34" charset="0"/>
            </a:endParaRPr>
          </a:p>
        </p:txBody>
      </p:sp>
      <p:pic>
        <p:nvPicPr>
          <p:cNvPr id="3" name="Picture 1" descr="http://ann-pages.narod.ru/a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4"/>
            <a:ext cx="174783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Users\admin\Desktop\animashki-pticy-111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714356"/>
            <a:ext cx="1114425" cy="8572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1357298"/>
            <a:ext cx="67151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Нæ къухтæ хæрдмæ сисæм æмæ сæ атилæм,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---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Уыдон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бæлæстæ сты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хъæды!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Къухтæ æркъæдз кæнæм, æнгуылдзтæ бауигъæм,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---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Уый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дымгæ æртæхтæ згъалы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!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Къухтæ фæйнæрдæм акæнæм, æнæсхъиугæ сæ атилæм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---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Уый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нæм дард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бæстæй цъиутæ тæхынц!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Куыд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æрбаддзысты уый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дæр равдисæм,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Фæстæмæ нæ базыртæ æруадзæм.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857224" y="1643050"/>
            <a:ext cx="7715304" cy="214314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-349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Impact"/>
              </a:rPr>
              <a:t>Омонимт</a:t>
            </a:r>
            <a:r>
              <a:rPr lang="en-US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Impact"/>
              </a:rPr>
              <a:t>æ</a:t>
            </a:r>
            <a:endParaRPr lang="ru-RU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Impact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488</Words>
  <Application>Microsoft Office PowerPoint</Application>
  <PresentationFormat>Экран (4:3)</PresentationFormat>
  <Paragraphs>137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ITS</cp:lastModifiedBy>
  <cp:revision>65</cp:revision>
  <dcterms:created xsi:type="dcterms:W3CDTF">2013-07-29T17:42:42Z</dcterms:created>
  <dcterms:modified xsi:type="dcterms:W3CDTF">2023-06-29T13:44:15Z</dcterms:modified>
</cp:coreProperties>
</file>